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 id="2147483859" r:id="rId2"/>
  </p:sldMasterIdLst>
  <p:notesMasterIdLst>
    <p:notesMasterId r:id="rId48"/>
  </p:notesMasterIdLst>
  <p:sldIdLst>
    <p:sldId id="256" r:id="rId3"/>
    <p:sldId id="258" r:id="rId4"/>
    <p:sldId id="260" r:id="rId5"/>
    <p:sldId id="285" r:id="rId6"/>
    <p:sldId id="300" r:id="rId7"/>
    <p:sldId id="267" r:id="rId8"/>
    <p:sldId id="266" r:id="rId9"/>
    <p:sldId id="286" r:id="rId10"/>
    <p:sldId id="287" r:id="rId11"/>
    <p:sldId id="288" r:id="rId12"/>
    <p:sldId id="269" r:id="rId13"/>
    <p:sldId id="276" r:id="rId14"/>
    <p:sldId id="270" r:id="rId15"/>
    <p:sldId id="271" r:id="rId16"/>
    <p:sldId id="272" r:id="rId17"/>
    <p:sldId id="274" r:id="rId18"/>
    <p:sldId id="275" r:id="rId19"/>
    <p:sldId id="277" r:id="rId20"/>
    <p:sldId id="261" r:id="rId21"/>
    <p:sldId id="278" r:id="rId22"/>
    <p:sldId id="280" r:id="rId23"/>
    <p:sldId id="279" r:id="rId24"/>
    <p:sldId id="262" r:id="rId25"/>
    <p:sldId id="281" r:id="rId26"/>
    <p:sldId id="283" r:id="rId27"/>
    <p:sldId id="282" r:id="rId28"/>
    <p:sldId id="321" r:id="rId29"/>
    <p:sldId id="299" r:id="rId30"/>
    <p:sldId id="298" r:id="rId31"/>
    <p:sldId id="301"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9">
          <p15:clr>
            <a:srgbClr val="A4A3A4"/>
          </p15:clr>
        </p15:guide>
        <p15:guide id="2" pos="53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893"/>
    <p:restoredTop sz="93447"/>
  </p:normalViewPr>
  <p:slideViewPr>
    <p:cSldViewPr snapToObjects="1" showGuides="1">
      <p:cViewPr varScale="1">
        <p:scale>
          <a:sx n="92" d="100"/>
          <a:sy n="92" d="100"/>
        </p:scale>
        <p:origin x="800" y="192"/>
      </p:cViewPr>
      <p:guideLst>
        <p:guide orient="horz" pos="2839"/>
        <p:guide pos="533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B9964-FF2B-534E-9E44-939E4A5C5718}" type="datetimeFigureOut">
              <a:rPr lang="en-US" smtClean="0"/>
              <a:pPr/>
              <a:t>9/26/19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01443-9EC5-A245-8F7F-1CA5F70DA953}" type="slidenum">
              <a:rPr lang="en-GB" smtClean="0"/>
              <a:pPr/>
              <a:t>‹nº›</a:t>
            </a:fld>
            <a:endParaRPr lang="en-GB"/>
          </a:p>
        </p:txBody>
      </p:sp>
    </p:spTree>
    <p:extLst>
      <p:ext uri="{BB962C8B-B14F-4D97-AF65-F5344CB8AC3E}">
        <p14:creationId xmlns:p14="http://schemas.microsoft.com/office/powerpoint/2010/main" val="278402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LEGO - The ‘open’ in open innovation can reveal itself in a number of ways. For example, it can refer to overcoming the “not invented here” syndrome by welcoming external input. </a:t>
            </a:r>
            <a:br>
              <a:rPr lang="en-US" dirty="0"/>
            </a:br>
            <a:br>
              <a:rPr lang="en-US" dirty="0"/>
            </a:br>
            <a:r>
              <a:rPr lang="en-US" dirty="0"/>
              <a:t>Openness is “outside in” when it makes greater use of external brainpower for its innovations. There is also another kind of openness in which a company opens up its ideas and technologies to be used by other companies, even competitors.</a:t>
            </a:r>
            <a:br>
              <a:rPr lang="en-US" dirty="0"/>
            </a:br>
            <a:br>
              <a:rPr lang="en-US" dirty="0"/>
            </a:br>
            <a:r>
              <a:rPr lang="en-US" dirty="0"/>
              <a:t>Lego </a:t>
            </a:r>
            <a:r>
              <a:rPr lang="en-US" dirty="0" err="1"/>
              <a:t>Mindstorms</a:t>
            </a:r>
            <a:r>
              <a:rPr lang="en-US" dirty="0"/>
              <a:t> is a classic example of the “outside in” open innovation model where the company has allowed customers to create designs.</a:t>
            </a:r>
          </a:p>
          <a:p>
            <a:endParaRPr lang="en-US" dirty="0"/>
          </a:p>
          <a:p>
            <a:r>
              <a:rPr lang="en-US" dirty="0"/>
              <a:t>GALP PLUMA – designed</a:t>
            </a:r>
            <a:r>
              <a:rPr lang="en-US" baseline="0" dirty="0"/>
              <a:t> by </a:t>
            </a:r>
            <a:r>
              <a:rPr lang="en-US" baseline="0" dirty="0" err="1"/>
              <a:t>portuguese</a:t>
            </a:r>
            <a:r>
              <a:rPr lang="en-US" baseline="0" dirty="0"/>
              <a:t> to the Portuguese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25</a:t>
            </a:fld>
            <a:endParaRPr lang="en-GB"/>
          </a:p>
        </p:txBody>
      </p:sp>
    </p:spTree>
    <p:extLst>
      <p:ext uri="{BB962C8B-B14F-4D97-AF65-F5344CB8AC3E}">
        <p14:creationId xmlns:p14="http://schemas.microsoft.com/office/powerpoint/2010/main" val="168410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Two Buckets</a:t>
            </a:r>
          </a:p>
          <a:p>
            <a:r>
              <a:rPr lang="en-US" sz="1200" b="0" i="0" u="none" strike="noStrike" kern="1200" baseline="0" dirty="0">
                <a:solidFill>
                  <a:schemeClr val="tx1"/>
                </a:solidFill>
                <a:latin typeface="+mn-lt"/>
                <a:ea typeface="+mn-ea"/>
                <a:cs typeface="+mn-cs"/>
              </a:rPr>
              <a:t>• Students form teams of three to five. Each</a:t>
            </a:r>
          </a:p>
          <a:p>
            <a:r>
              <a:rPr lang="en-US" sz="1200" b="0" i="0" u="none" strike="noStrike" kern="1200" baseline="0" dirty="0">
                <a:solidFill>
                  <a:schemeClr val="tx1"/>
                </a:solidFill>
                <a:latin typeface="+mn-lt"/>
                <a:ea typeface="+mn-ea"/>
                <a:cs typeface="+mn-cs"/>
              </a:rPr>
              <a:t>team randomly chooses an index card from</a:t>
            </a:r>
          </a:p>
          <a:p>
            <a:r>
              <a:rPr lang="en-US" sz="1200" b="0" i="0" u="none" strike="noStrike" kern="1200" baseline="0" dirty="0">
                <a:solidFill>
                  <a:schemeClr val="tx1"/>
                </a:solidFill>
                <a:latin typeface="+mn-lt"/>
                <a:ea typeface="+mn-ea"/>
                <a:cs typeface="+mn-cs"/>
              </a:rPr>
              <a:t>each of two buckets. One set of cards has</a:t>
            </a:r>
          </a:p>
          <a:p>
            <a:r>
              <a:rPr lang="en-US" sz="1200" b="0" i="0" u="none" strike="noStrike" kern="1200" baseline="0" dirty="0">
                <a:solidFill>
                  <a:schemeClr val="tx1"/>
                </a:solidFill>
                <a:latin typeface="+mn-lt"/>
                <a:ea typeface="+mn-ea"/>
                <a:cs typeface="+mn-cs"/>
              </a:rPr>
              <a:t>major brand names (including international</a:t>
            </a:r>
          </a:p>
          <a:p>
            <a:r>
              <a:rPr lang="en-US" sz="1200" b="0" i="0" u="none" strike="noStrike" kern="1200" baseline="0" dirty="0">
                <a:solidFill>
                  <a:schemeClr val="tx1"/>
                </a:solidFill>
                <a:latin typeface="+mn-lt"/>
                <a:ea typeface="+mn-ea"/>
                <a:cs typeface="+mn-cs"/>
              </a:rPr>
              <a:t>brands). One set has product categories</a:t>
            </a:r>
          </a:p>
          <a:p>
            <a:r>
              <a:rPr lang="en-US" sz="1200" b="0" i="0" u="none" strike="noStrike" kern="1200" baseline="0" dirty="0">
                <a:solidFill>
                  <a:schemeClr val="tx1"/>
                </a:solidFill>
                <a:latin typeface="+mn-lt"/>
                <a:ea typeface="+mn-ea"/>
                <a:cs typeface="+mn-cs"/>
              </a:rPr>
              <a:t>(including developing nations’ needs). The</a:t>
            </a:r>
          </a:p>
          <a:p>
            <a:r>
              <a:rPr lang="en-US" sz="1200" b="0" i="0" u="none" strike="noStrike" kern="1200" baseline="0" dirty="0">
                <a:solidFill>
                  <a:schemeClr val="tx1"/>
                </a:solidFill>
                <a:latin typeface="+mn-lt"/>
                <a:ea typeface="+mn-ea"/>
                <a:cs typeface="+mn-cs"/>
              </a:rPr>
              <a:t>instructor opens with “You work for the</a:t>
            </a:r>
          </a:p>
          <a:p>
            <a:r>
              <a:rPr lang="en-US" sz="1200" b="0" i="0" u="none" strike="noStrike" kern="1200" baseline="0" dirty="0">
                <a:solidFill>
                  <a:schemeClr val="tx1"/>
                </a:solidFill>
                <a:latin typeface="+mn-lt"/>
                <a:ea typeface="+mn-ea"/>
                <a:cs typeface="+mn-cs"/>
              </a:rPr>
              <a:t>company on the one card, and they now</a:t>
            </a:r>
          </a:p>
          <a:p>
            <a:r>
              <a:rPr lang="en-US" sz="1200" b="0" i="0" u="none" strike="noStrike" kern="1200" baseline="0" dirty="0">
                <a:solidFill>
                  <a:schemeClr val="tx1"/>
                </a:solidFill>
                <a:latin typeface="+mn-lt"/>
                <a:ea typeface="+mn-ea"/>
                <a:cs typeface="+mn-cs"/>
              </a:rPr>
              <a:t>require you to develop a product for them</a:t>
            </a:r>
          </a:p>
          <a:p>
            <a:r>
              <a:rPr lang="en-US" sz="1200" b="0" i="0" u="none" strike="noStrike" kern="1200" baseline="0" dirty="0">
                <a:solidFill>
                  <a:schemeClr val="tx1"/>
                </a:solidFill>
                <a:latin typeface="+mn-lt"/>
                <a:ea typeface="+mn-ea"/>
                <a:cs typeface="+mn-cs"/>
              </a:rPr>
              <a:t>that is on the other card.” The groups are</a:t>
            </a:r>
          </a:p>
          <a:p>
            <a:r>
              <a:rPr lang="en-US" sz="1200" b="0" i="0" u="none" strike="noStrike" kern="1200" baseline="0" dirty="0">
                <a:solidFill>
                  <a:schemeClr val="tx1"/>
                </a:solidFill>
                <a:latin typeface="+mn-lt"/>
                <a:ea typeface="+mn-ea"/>
                <a:cs typeface="+mn-cs"/>
              </a:rPr>
              <a:t>given five to seven minutes to develop</a:t>
            </a:r>
          </a:p>
          <a:p>
            <a:r>
              <a:rPr lang="en-US" sz="1200" b="0" i="0" u="none" strike="noStrike" kern="1200" baseline="0" dirty="0">
                <a:solidFill>
                  <a:schemeClr val="tx1"/>
                </a:solidFill>
                <a:latin typeface="+mn-lt"/>
                <a:ea typeface="+mn-ea"/>
                <a:cs typeface="+mn-cs"/>
              </a:rPr>
              <a:t>the product’s features, benefits, target</a:t>
            </a:r>
          </a:p>
          <a:p>
            <a:r>
              <a:rPr lang="en-US" sz="1200" b="0" i="0" u="none" strike="noStrike" kern="1200" baseline="0" dirty="0">
                <a:solidFill>
                  <a:schemeClr val="tx1"/>
                </a:solidFill>
                <a:latin typeface="+mn-lt"/>
                <a:ea typeface="+mn-ea"/>
                <a:cs typeface="+mn-cs"/>
              </a:rPr>
              <a:t>audience, and perhaps promotional ideas.</a:t>
            </a:r>
          </a:p>
          <a:p>
            <a:r>
              <a:rPr lang="en-US" sz="1200" b="0" i="0" u="none" strike="noStrike" kern="1200" baseline="0" dirty="0">
                <a:solidFill>
                  <a:schemeClr val="tx1"/>
                </a:solidFill>
                <a:latin typeface="+mn-lt"/>
                <a:ea typeface="+mn-ea"/>
                <a:cs typeface="+mn-cs"/>
              </a:rPr>
              <a:t>One spokesperson from each team briefly</a:t>
            </a:r>
          </a:p>
          <a:p>
            <a:r>
              <a:rPr lang="en-US" sz="1200" b="0" i="0" u="none" strike="noStrike" kern="1200" baseline="0" dirty="0">
                <a:solidFill>
                  <a:schemeClr val="tx1"/>
                </a:solidFill>
                <a:latin typeface="+mn-lt"/>
                <a:ea typeface="+mn-ea"/>
                <a:cs typeface="+mn-cs"/>
              </a:rPr>
              <a:t>presents to the class while the instructor</a:t>
            </a:r>
          </a:p>
          <a:p>
            <a:r>
              <a:rPr lang="en-US" sz="1200" b="0" i="0" u="none" strike="noStrike" kern="1200" baseline="0" dirty="0">
                <a:solidFill>
                  <a:schemeClr val="tx1"/>
                </a:solidFill>
                <a:latin typeface="+mn-lt"/>
                <a:ea typeface="+mn-ea"/>
                <a:cs typeface="+mn-cs"/>
              </a:rPr>
              <a:t>records their ideas on the board.</a:t>
            </a:r>
          </a:p>
          <a:p>
            <a:r>
              <a:rPr lang="en-US" sz="1200" b="0" i="0" u="none" strike="noStrike" kern="1200" baseline="0" dirty="0">
                <a:solidFill>
                  <a:schemeClr val="tx1"/>
                </a:solidFill>
                <a:latin typeface="+mn-lt"/>
                <a:ea typeface="+mn-ea"/>
                <a:cs typeface="+mn-cs"/>
              </a:rPr>
              <a:t>• Lesson: Forced association (combining</a:t>
            </a:r>
          </a:p>
          <a:p>
            <a:r>
              <a:rPr lang="en-US" sz="1200" b="0" i="0" u="none" strike="noStrike" kern="1200" baseline="0" dirty="0">
                <a:solidFill>
                  <a:schemeClr val="tx1"/>
                </a:solidFill>
                <a:latin typeface="+mn-lt"/>
                <a:ea typeface="+mn-ea"/>
                <a:cs typeface="+mn-cs"/>
              </a:rPr>
              <a:t>disparate ideas)  is a helpful and practical</a:t>
            </a:r>
          </a:p>
          <a:p>
            <a:r>
              <a:rPr lang="en-US" sz="1200" b="0" i="0" u="none" strike="noStrike" kern="1200" baseline="0" dirty="0">
                <a:solidFill>
                  <a:schemeClr val="tx1"/>
                </a:solidFill>
                <a:latin typeface="+mn-lt"/>
                <a:ea typeface="+mn-ea"/>
                <a:cs typeface="+mn-cs"/>
              </a:rPr>
              <a:t>way to get ideas for potential innovation,</a:t>
            </a:r>
          </a:p>
          <a:p>
            <a:r>
              <a:rPr lang="en-US" sz="1200" b="0" i="0" u="none" strike="noStrike" kern="1200" baseline="0" dirty="0">
                <a:solidFill>
                  <a:schemeClr val="tx1"/>
                </a:solidFill>
                <a:latin typeface="+mn-lt"/>
                <a:ea typeface="+mn-ea"/>
                <a:cs typeface="+mn-cs"/>
              </a:rPr>
              <a:t>and a skill that can be developed in</a:t>
            </a:r>
          </a:p>
          <a:p>
            <a:r>
              <a:rPr lang="en-US" sz="1200" b="0" i="0" u="none" strike="noStrike" kern="1200" baseline="0">
                <a:solidFill>
                  <a:schemeClr val="tx1"/>
                </a:solidFill>
                <a:latin typeface="+mn-lt"/>
                <a:ea typeface="+mn-ea"/>
                <a:cs typeface="+mn-cs"/>
              </a:rPr>
              <a:t>students.</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29</a:t>
            </a:fld>
            <a:endParaRPr lang="en-GB"/>
          </a:p>
        </p:txBody>
      </p:sp>
    </p:spTree>
    <p:extLst>
      <p:ext uri="{BB962C8B-B14F-4D97-AF65-F5344CB8AC3E}">
        <p14:creationId xmlns:p14="http://schemas.microsoft.com/office/powerpoint/2010/main" val="220036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pPr/>
              <a:t>9/26/19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9/26/19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9/26/19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9/26/19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74201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9/26/19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1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062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195349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80493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t-PT"/>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406743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92109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9/26/19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20998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19317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85931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2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t-PT"/>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9/26/19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02759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9/26/19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9/26/19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9/26/19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9/26/19</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9/26/19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9/26/19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9/26/19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9/26/19</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71"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7519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wipo.com" TargetMode="External"/><Relationship Id="rId2" Type="http://schemas.openxmlformats.org/officeDocument/2006/relationships/hyperlink" Target="http://www.inpi.pt" TargetMode="External"/><Relationship Id="rId1" Type="http://schemas.openxmlformats.org/officeDocument/2006/relationships/slideLayout" Target="../slideLayouts/slideLayout2.xml"/><Relationship Id="rId4" Type="http://schemas.openxmlformats.org/officeDocument/2006/relationships/hyperlink" Target="https://www.epo.org/index.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9" name="TextBox 8"/>
          <p:cNvSpPr txBox="1"/>
          <p:nvPr/>
        </p:nvSpPr>
        <p:spPr>
          <a:xfrm>
            <a:off x="63971" y="5048016"/>
            <a:ext cx="9067799" cy="1477328"/>
          </a:xfrm>
          <a:prstGeom prst="rect">
            <a:avLst/>
          </a:prstGeom>
          <a:noFill/>
        </p:spPr>
        <p:txBody>
          <a:bodyPr wrap="square" rtlCol="0">
            <a:spAutoFit/>
          </a:bodyPr>
          <a:lstStyle/>
          <a:p>
            <a:pPr algn="ctr"/>
            <a:r>
              <a:rPr lang="en-GB" sz="1600" b="1" cap="all" dirty="0">
                <a:latin typeface="Verdana"/>
                <a:cs typeface="Verdana"/>
              </a:rPr>
              <a:t>1º CICLO DE ESTUDOS</a:t>
            </a:r>
          </a:p>
          <a:p>
            <a:pPr algn="ctr"/>
            <a:endParaRPr lang="en-GB" sz="1600" b="1" cap="all" dirty="0">
              <a:latin typeface="Verdana"/>
              <a:cs typeface="Verdana"/>
            </a:endParaRPr>
          </a:p>
          <a:p>
            <a:pPr algn="ctr"/>
            <a:r>
              <a:rPr lang="en-GB" sz="1400" b="1" cap="all" dirty="0">
                <a:solidFill>
                  <a:srgbClr val="7F7F7F"/>
                </a:solidFill>
                <a:latin typeface="Verdana"/>
                <a:cs typeface="Verdana"/>
              </a:rPr>
              <a:t>AULA 2</a:t>
            </a:r>
          </a:p>
          <a:p>
            <a:pPr algn="ctr"/>
            <a:r>
              <a:rPr lang="en-GB" sz="1400" b="1" cap="all">
                <a:solidFill>
                  <a:srgbClr val="7F7F7F"/>
                </a:solidFill>
                <a:latin typeface="Verdana"/>
                <a:cs typeface="Verdana"/>
              </a:rPr>
              <a:t>23 </a:t>
            </a:r>
            <a:r>
              <a:rPr lang="en-GB" sz="1400" b="1" cap="all" dirty="0">
                <a:solidFill>
                  <a:srgbClr val="7F7F7F"/>
                </a:solidFill>
                <a:latin typeface="Verdana"/>
                <a:cs typeface="Verdana"/>
              </a:rPr>
              <a:t>e 26 SET 2019</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1259632" y="796642"/>
            <a:ext cx="7109846" cy="400110"/>
          </a:xfrm>
          <a:prstGeom prst="rect">
            <a:avLst/>
          </a:prstGeom>
          <a:noFill/>
        </p:spPr>
        <p:txBody>
          <a:bodyPr wrap="square" rtlCol="0">
            <a:spAutoFit/>
          </a:bodyPr>
          <a:lstStyle/>
          <a:p>
            <a:pPr algn="ctr"/>
            <a:r>
              <a:rPr lang="en-GB" sz="2000" b="1" cap="all">
                <a:solidFill>
                  <a:srgbClr val="000000"/>
                </a:solidFill>
                <a:latin typeface="Verdana"/>
                <a:cs typeface="Verdana"/>
              </a:rPr>
              <a:t>2019/2020</a:t>
            </a:r>
            <a:endParaRPr lang="en-GB" sz="2000" b="1" cap="all" dirty="0">
              <a:solidFill>
                <a:srgbClr val="000000"/>
              </a:solidFill>
              <a:latin typeface="Verdana"/>
              <a:cs typeface="Verdana"/>
            </a:endParaRP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sp>
        <p:nvSpPr>
          <p:cNvPr id="15" name="TextBox 14"/>
          <p:cNvSpPr txBox="1"/>
          <p:nvPr/>
        </p:nvSpPr>
        <p:spPr>
          <a:xfrm>
            <a:off x="755576" y="188640"/>
            <a:ext cx="8784976" cy="523220"/>
          </a:xfrm>
          <a:prstGeom prst="rect">
            <a:avLst/>
          </a:prstGeom>
          <a:noFill/>
        </p:spPr>
        <p:txBody>
          <a:bodyPr wrap="square" rtlCol="0">
            <a:spAutoFit/>
          </a:bodyPr>
          <a:lstStyle/>
          <a:p>
            <a:pPr algn="ctr"/>
            <a:r>
              <a:rPr lang="en-GB" sz="2800" b="1" cap="all" dirty="0" err="1">
                <a:solidFill>
                  <a:prstClr val="black"/>
                </a:solidFill>
                <a:latin typeface="Verdana"/>
                <a:cs typeface="Verdana"/>
              </a:rPr>
              <a:t>Empreendedorismo</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em</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ciências</a:t>
            </a:r>
            <a:endParaRPr lang="en-GB" sz="2800" b="1" cap="all" dirty="0">
              <a:solidFill>
                <a:prstClr val="black"/>
              </a:solidFill>
              <a:latin typeface="Verdana"/>
              <a:cs typeface="Verdana"/>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11" y="0"/>
            <a:ext cx="1951382" cy="213201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1481262"/>
            <a:ext cx="4967531" cy="35319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a:t>GENIUSES</a:t>
            </a:r>
          </a:p>
          <a:p>
            <a:endParaRPr lang="en-US" sz="3200" dirty="0"/>
          </a:p>
          <a:p>
            <a:r>
              <a:rPr lang="en-US" sz="3200" dirty="0">
                <a:solidFill>
                  <a:srgbClr val="FF0000"/>
                </a:solidFill>
              </a:rPr>
              <a:t>Da Vinci – </a:t>
            </a:r>
            <a:r>
              <a:rPr lang="en-US" sz="2800" dirty="0"/>
              <a:t>ability to see future, designed &amp; created models that were never implemented in his time (he was a </a:t>
            </a:r>
            <a:r>
              <a:rPr lang="en-US" sz="2800" dirty="0">
                <a:solidFill>
                  <a:srgbClr val="FF0000"/>
                </a:solidFill>
              </a:rPr>
              <a:t>thinker</a:t>
            </a:r>
            <a:r>
              <a:rPr lang="en-US" sz="2800" dirty="0"/>
              <a:t>, not a doer!)</a:t>
            </a:r>
          </a:p>
          <a:p>
            <a:endParaRPr lang="en-US" sz="3200" dirty="0"/>
          </a:p>
          <a:p>
            <a:r>
              <a:rPr lang="en-US" sz="3200" dirty="0">
                <a:solidFill>
                  <a:srgbClr val="FF0000"/>
                </a:solidFill>
              </a:rPr>
              <a:t>Thomas Edison </a:t>
            </a:r>
            <a:r>
              <a:rPr lang="en-US" sz="3200" dirty="0"/>
              <a:t>– </a:t>
            </a:r>
            <a:r>
              <a:rPr lang="en-US" dirty="0"/>
              <a:t>he implemented his ideas – light bulb; phonograph; motion-picture industry – and they had impact because he was a </a:t>
            </a:r>
            <a:r>
              <a:rPr lang="en-US" dirty="0">
                <a:solidFill>
                  <a:srgbClr val="FF0000"/>
                </a:solidFill>
              </a:rPr>
              <a:t>doer</a:t>
            </a:r>
            <a:r>
              <a:rPr lang="en-US" dirty="0"/>
              <a:t>. </a:t>
            </a:r>
            <a:endParaRPr lang="en-US" sz="3200" dirty="0"/>
          </a:p>
        </p:txBody>
      </p:sp>
      <p:sp>
        <p:nvSpPr>
          <p:cNvPr id="4" name="Title 1"/>
          <p:cNvSpPr>
            <a:spLocks noGrp="1"/>
          </p:cNvSpPr>
          <p:nvPr>
            <p:ph type="title"/>
          </p:nvPr>
        </p:nvSpPr>
        <p:spPr>
          <a:xfrm>
            <a:off x="457200" y="274638"/>
            <a:ext cx="7467600" cy="1143000"/>
          </a:xfrm>
        </p:spPr>
        <p:txBody>
          <a:bodyPr/>
          <a:lstStyle/>
          <a:p>
            <a:r>
              <a:rPr lang="en-GB" dirty="0"/>
              <a:t>INNOVATION</a:t>
            </a:r>
          </a:p>
        </p:txBody>
      </p:sp>
    </p:spTree>
    <p:extLst>
      <p:ext uri="{BB962C8B-B14F-4D97-AF65-F5344CB8AC3E}">
        <p14:creationId xmlns:p14="http://schemas.microsoft.com/office/powerpoint/2010/main" val="88947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protein from 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spTree>
    <p:extLst>
      <p:ext uri="{BB962C8B-B14F-4D97-AF65-F5344CB8AC3E}">
        <p14:creationId xmlns:p14="http://schemas.microsoft.com/office/powerpoint/2010/main" val="2442425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869"/>
            <a:ext cx="7467600" cy="1143000"/>
          </a:xfrm>
        </p:spPr>
        <p:txBody>
          <a:bodyPr/>
          <a:lstStyle/>
          <a:p>
            <a:r>
              <a:rPr lang="en-US" dirty="0"/>
              <a:t>INNOVATION</a:t>
            </a:r>
          </a:p>
        </p:txBody>
      </p:sp>
      <p:pic>
        <p:nvPicPr>
          <p:cNvPr id="5" name="Picture 4"/>
          <p:cNvPicPr>
            <a:picLocks noChangeAspect="1"/>
          </p:cNvPicPr>
          <p:nvPr/>
        </p:nvPicPr>
        <p:blipFill>
          <a:blip r:embed="rId2"/>
          <a:stretch>
            <a:fillRect/>
          </a:stretch>
        </p:blipFill>
        <p:spPr>
          <a:xfrm>
            <a:off x="251520" y="1542420"/>
            <a:ext cx="2419379" cy="1612919"/>
          </a:xfrm>
          <a:prstGeom prst="rect">
            <a:avLst/>
          </a:prstGeom>
        </p:spPr>
      </p:pic>
      <p:pic>
        <p:nvPicPr>
          <p:cNvPr id="6" name="Picture 5"/>
          <p:cNvPicPr>
            <a:picLocks noChangeAspect="1"/>
          </p:cNvPicPr>
          <p:nvPr/>
        </p:nvPicPr>
        <p:blipFill>
          <a:blip r:embed="rId3"/>
          <a:stretch>
            <a:fillRect/>
          </a:stretch>
        </p:blipFill>
        <p:spPr>
          <a:xfrm>
            <a:off x="3347864" y="1558335"/>
            <a:ext cx="1915710" cy="1915710"/>
          </a:xfrm>
          <a:prstGeom prst="rect">
            <a:avLst/>
          </a:prstGeom>
        </p:spPr>
      </p:pic>
      <p:pic>
        <p:nvPicPr>
          <p:cNvPr id="7" name="Picture 6"/>
          <p:cNvPicPr>
            <a:picLocks noChangeAspect="1"/>
          </p:cNvPicPr>
          <p:nvPr/>
        </p:nvPicPr>
        <p:blipFill>
          <a:blip r:embed="rId4"/>
          <a:stretch>
            <a:fillRect/>
          </a:stretch>
        </p:blipFill>
        <p:spPr>
          <a:xfrm>
            <a:off x="5901374" y="-9892"/>
            <a:ext cx="3238500" cy="3911600"/>
          </a:xfrm>
          <a:prstGeom prst="rect">
            <a:avLst/>
          </a:prstGeom>
        </p:spPr>
      </p:pic>
      <p:pic>
        <p:nvPicPr>
          <p:cNvPr id="8" name="Picture 7"/>
          <p:cNvPicPr>
            <a:picLocks noChangeAspect="1"/>
          </p:cNvPicPr>
          <p:nvPr/>
        </p:nvPicPr>
        <p:blipFill>
          <a:blip r:embed="rId5"/>
          <a:stretch>
            <a:fillRect/>
          </a:stretch>
        </p:blipFill>
        <p:spPr>
          <a:xfrm>
            <a:off x="226937" y="3789040"/>
            <a:ext cx="3035300" cy="2679700"/>
          </a:xfrm>
          <a:prstGeom prst="rect">
            <a:avLst/>
          </a:prstGeom>
        </p:spPr>
      </p:pic>
      <p:pic>
        <p:nvPicPr>
          <p:cNvPr id="9" name="Picture 8"/>
          <p:cNvPicPr>
            <a:picLocks noChangeAspect="1"/>
          </p:cNvPicPr>
          <p:nvPr/>
        </p:nvPicPr>
        <p:blipFill>
          <a:blip r:embed="rId6"/>
          <a:stretch>
            <a:fillRect/>
          </a:stretch>
        </p:blipFill>
        <p:spPr>
          <a:xfrm>
            <a:off x="3707904" y="4125640"/>
            <a:ext cx="2533972" cy="2533972"/>
          </a:xfrm>
          <a:prstGeom prst="rect">
            <a:avLst/>
          </a:prstGeom>
        </p:spPr>
      </p:pic>
      <p:pic>
        <p:nvPicPr>
          <p:cNvPr id="10" name="Picture 9"/>
          <p:cNvPicPr>
            <a:picLocks noChangeAspect="1"/>
          </p:cNvPicPr>
          <p:nvPr/>
        </p:nvPicPr>
        <p:blipFill>
          <a:blip r:embed="rId7"/>
          <a:stretch>
            <a:fillRect/>
          </a:stretch>
        </p:blipFill>
        <p:spPr>
          <a:xfrm>
            <a:off x="6563459" y="4129520"/>
            <a:ext cx="2564904" cy="2564904"/>
          </a:xfrm>
          <a:prstGeom prst="rect">
            <a:avLst/>
          </a:prstGeom>
        </p:spPr>
      </p:pic>
    </p:spTree>
    <p:extLst>
      <p:ext uri="{BB962C8B-B14F-4D97-AF65-F5344CB8AC3E}">
        <p14:creationId xmlns:p14="http://schemas.microsoft.com/office/powerpoint/2010/main" val="80183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2" name="Picture 1"/>
          <p:cNvPicPr>
            <a:picLocks noChangeAspect="1"/>
          </p:cNvPicPr>
          <p:nvPr/>
        </p:nvPicPr>
        <p:blipFill>
          <a:blip r:embed="rId2"/>
          <a:stretch>
            <a:fillRect/>
          </a:stretch>
        </p:blipFill>
        <p:spPr>
          <a:xfrm>
            <a:off x="4139952" y="-1422"/>
            <a:ext cx="4834880" cy="7102270"/>
          </a:xfrm>
          <a:prstGeom prst="rect">
            <a:avLst/>
          </a:prstGeom>
        </p:spPr>
      </p:pic>
    </p:spTree>
    <p:extLst>
      <p:ext uri="{BB962C8B-B14F-4D97-AF65-F5344CB8AC3E}">
        <p14:creationId xmlns:p14="http://schemas.microsoft.com/office/powerpoint/2010/main" val="193305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3" name="Picture 2"/>
          <p:cNvPicPr>
            <a:picLocks noChangeAspect="1"/>
          </p:cNvPicPr>
          <p:nvPr/>
        </p:nvPicPr>
        <p:blipFill>
          <a:blip r:embed="rId2"/>
          <a:stretch>
            <a:fillRect/>
          </a:stretch>
        </p:blipFill>
        <p:spPr>
          <a:xfrm>
            <a:off x="4283968" y="34353"/>
            <a:ext cx="4472802" cy="6929693"/>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5" name="Picture 4"/>
          <p:cNvPicPr>
            <a:picLocks noChangeAspect="1"/>
          </p:cNvPicPr>
          <p:nvPr/>
        </p:nvPicPr>
        <p:blipFill>
          <a:blip r:embed="rId2"/>
          <a:stretch>
            <a:fillRect/>
          </a:stretch>
        </p:blipFill>
        <p:spPr>
          <a:xfrm>
            <a:off x="4572000" y="0"/>
            <a:ext cx="4572000" cy="6858000"/>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6" name="Picture 5"/>
          <p:cNvPicPr>
            <a:picLocks noChangeAspect="1"/>
          </p:cNvPicPr>
          <p:nvPr/>
        </p:nvPicPr>
        <p:blipFill>
          <a:blip r:embed="rId2"/>
          <a:stretch>
            <a:fillRect/>
          </a:stretch>
        </p:blipFill>
        <p:spPr>
          <a:xfrm>
            <a:off x="4139952" y="0"/>
            <a:ext cx="4668592" cy="6858000"/>
          </a:xfrm>
          <a:prstGeom prst="rect">
            <a:avLst/>
          </a:prstGeom>
        </p:spPr>
      </p:pic>
    </p:spTree>
    <p:extLst>
      <p:ext uri="{BB962C8B-B14F-4D97-AF65-F5344CB8AC3E}">
        <p14:creationId xmlns:p14="http://schemas.microsoft.com/office/powerpoint/2010/main" val="420436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7" name="Picture 6"/>
          <p:cNvPicPr>
            <a:picLocks noChangeAspect="1"/>
          </p:cNvPicPr>
          <p:nvPr/>
        </p:nvPicPr>
        <p:blipFill>
          <a:blip r:embed="rId2"/>
          <a:stretch>
            <a:fillRect/>
          </a:stretch>
        </p:blipFill>
        <p:spPr>
          <a:xfrm>
            <a:off x="3377458" y="882534"/>
            <a:ext cx="5080000" cy="5080000"/>
          </a:xfrm>
          <a:prstGeom prst="rect">
            <a:avLst/>
          </a:prstGeom>
        </p:spPr>
      </p:pic>
    </p:spTree>
    <p:extLst>
      <p:ext uri="{BB962C8B-B14F-4D97-AF65-F5344CB8AC3E}">
        <p14:creationId xmlns:p14="http://schemas.microsoft.com/office/powerpoint/2010/main" val="218651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937849"/>
            <a:ext cx="8921303" cy="5947535"/>
          </a:xfrm>
          <a:prstGeom prst="rect">
            <a:avLst/>
          </a:prstGeom>
        </p:spPr>
      </p:pic>
      <p:sp>
        <p:nvSpPr>
          <p:cNvPr id="2" name="Title 1"/>
          <p:cNvSpPr>
            <a:spLocks noGrp="1"/>
          </p:cNvSpPr>
          <p:nvPr>
            <p:ph type="title"/>
          </p:nvPr>
        </p:nvSpPr>
        <p:spPr>
          <a:xfrm>
            <a:off x="457200" y="0"/>
            <a:ext cx="7467600" cy="1143000"/>
          </a:xfrm>
        </p:spPr>
        <p:txBody>
          <a:bodyPr/>
          <a:lstStyle/>
          <a:p>
            <a:r>
              <a:rPr lang="en-US" dirty="0"/>
              <a:t>INNOVATING TAKES TIME!</a:t>
            </a:r>
          </a:p>
        </p:txBody>
      </p:sp>
    </p:spTree>
    <p:extLst>
      <p:ext uri="{BB962C8B-B14F-4D97-AF65-F5344CB8AC3E}">
        <p14:creationId xmlns:p14="http://schemas.microsoft.com/office/powerpoint/2010/main" val="62425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normAutofit/>
          </a:bodyPr>
          <a:lstStyle/>
          <a:p>
            <a:r>
              <a:rPr lang="en-US" dirty="0">
                <a:solidFill>
                  <a:srgbClr val="FF6600"/>
                </a:solidFill>
              </a:rPr>
              <a:t>Incremental innovation </a:t>
            </a:r>
            <a:r>
              <a:rPr lang="en-US" dirty="0"/>
              <a:t>seeks to improve the systems that already exist, making them better, faster, cheaper. This is sometimes called "Market Pull" Innovation. </a:t>
            </a:r>
          </a:p>
          <a:p>
            <a:pPr>
              <a:buNone/>
            </a:pPr>
            <a:endParaRPr lang="en-US" dirty="0"/>
          </a:p>
          <a:p>
            <a:r>
              <a:rPr lang="en-US" dirty="0">
                <a:solidFill>
                  <a:srgbClr val="FF6600"/>
                </a:solidFill>
              </a:rPr>
              <a:t>Radical innovation </a:t>
            </a:r>
            <a:r>
              <a:rPr lang="en-US" dirty="0"/>
              <a:t>is more focused on new technologies, new business models and breakthrough businesses. This is sometimes called "Technology Push" Innovation</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SUMÁRIO</a:t>
            </a:r>
          </a:p>
        </p:txBody>
      </p:sp>
      <p:sp>
        <p:nvSpPr>
          <p:cNvPr id="4" name="Content Placeholder 3"/>
          <p:cNvSpPr>
            <a:spLocks noGrp="1"/>
          </p:cNvSpPr>
          <p:nvPr>
            <p:ph idx="1"/>
          </p:nvPr>
        </p:nvSpPr>
        <p:spPr>
          <a:xfrm>
            <a:off x="179512" y="1340768"/>
            <a:ext cx="8686800" cy="5257800"/>
          </a:xfrm>
        </p:spPr>
        <p:txBody>
          <a:bodyPr>
            <a:normAutofit/>
          </a:bodyPr>
          <a:lstStyle/>
          <a:p>
            <a:r>
              <a:rPr lang="en-US" dirty="0"/>
              <a:t>Innovation and it’s diverse models:</a:t>
            </a:r>
          </a:p>
          <a:p>
            <a:pPr lvl="1"/>
            <a:r>
              <a:rPr lang="en-US" dirty="0"/>
              <a:t>Innovation Vs Invention</a:t>
            </a:r>
          </a:p>
          <a:p>
            <a:pPr lvl="1"/>
            <a:r>
              <a:rPr lang="en-US" dirty="0"/>
              <a:t>Radical Vs Incremental Innovation</a:t>
            </a:r>
          </a:p>
          <a:p>
            <a:pPr lvl="1"/>
            <a:r>
              <a:rPr lang="en-US" dirty="0"/>
              <a:t>Open Vs Closed innovation</a:t>
            </a:r>
          </a:p>
          <a:p>
            <a:pPr lvl="1"/>
            <a:r>
              <a:rPr lang="en-US" dirty="0"/>
              <a:t>Other innovation models</a:t>
            </a:r>
          </a:p>
          <a:p>
            <a:r>
              <a:rPr lang="en-US" dirty="0"/>
              <a:t>Intellectual Property and how to protect knowledge</a:t>
            </a:r>
          </a:p>
          <a:p>
            <a:r>
              <a:rPr lang="en-US" dirty="0"/>
              <a:t>IR regulation of </a:t>
            </a:r>
            <a:r>
              <a:rPr lang="en-US" dirty="0" err="1"/>
              <a:t>ULisboa</a:t>
            </a:r>
            <a:endParaRPr lang="en-US" dirty="0"/>
          </a:p>
        </p:txBody>
      </p:sp>
    </p:spTree>
    <p:extLst>
      <p:ext uri="{BB962C8B-B14F-4D97-AF65-F5344CB8AC3E}">
        <p14:creationId xmlns:p14="http://schemas.microsoft.com/office/powerpoint/2010/main" val="3142678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150915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85" r="26069"/>
          <a:stretch/>
        </p:blipFill>
        <p:spPr>
          <a:xfrm>
            <a:off x="4644008" y="851899"/>
            <a:ext cx="4493846" cy="5136204"/>
          </a:xfrm>
          <a:prstGeom prst="rect">
            <a:avLst/>
          </a:prstGeom>
        </p:spPr>
      </p:pic>
      <p:pic>
        <p:nvPicPr>
          <p:cNvPr id="3" name="Picture 2"/>
          <p:cNvPicPr>
            <a:picLocks noChangeAspect="1"/>
          </p:cNvPicPr>
          <p:nvPr/>
        </p:nvPicPr>
        <p:blipFill rotWithShape="1">
          <a:blip r:embed="rId3"/>
          <a:srcRect l="11325" r="12820"/>
          <a:stretch/>
        </p:blipFill>
        <p:spPr>
          <a:xfrm>
            <a:off x="29810" y="851899"/>
            <a:ext cx="4648412" cy="4573177"/>
          </a:xfrm>
          <a:prstGeom prst="rect">
            <a:avLst/>
          </a:prstGeom>
        </p:spPr>
      </p:pic>
      <p:sp>
        <p:nvSpPr>
          <p:cNvPr id="4" name="TextBox 3"/>
          <p:cNvSpPr txBox="1"/>
          <p:nvPr/>
        </p:nvSpPr>
        <p:spPr>
          <a:xfrm>
            <a:off x="539552" y="188640"/>
            <a:ext cx="6696744" cy="523220"/>
          </a:xfrm>
          <a:prstGeom prst="rect">
            <a:avLst/>
          </a:prstGeom>
          <a:noFill/>
        </p:spPr>
        <p:txBody>
          <a:bodyPr wrap="square" rtlCol="0">
            <a:spAutoFit/>
          </a:bodyPr>
          <a:lstStyle/>
          <a:p>
            <a:r>
              <a:rPr lang="en-US" sz="2800" dirty="0"/>
              <a:t>RADICAL INNOVATION</a:t>
            </a:r>
          </a:p>
        </p:txBody>
      </p:sp>
      <p:pic>
        <p:nvPicPr>
          <p:cNvPr id="5" name="Picture 4"/>
          <p:cNvPicPr>
            <a:picLocks noChangeAspect="1"/>
          </p:cNvPicPr>
          <p:nvPr/>
        </p:nvPicPr>
        <p:blipFill>
          <a:blip r:embed="rId4"/>
          <a:stretch>
            <a:fillRect/>
          </a:stretch>
        </p:blipFill>
        <p:spPr>
          <a:xfrm>
            <a:off x="1334976" y="1196752"/>
            <a:ext cx="6618064" cy="4961067"/>
          </a:xfrm>
          <a:prstGeom prst="rect">
            <a:avLst/>
          </a:prstGeom>
        </p:spPr>
      </p:pic>
    </p:spTree>
    <p:extLst>
      <p:ext uri="{BB962C8B-B14F-4D97-AF65-F5344CB8AC3E}">
        <p14:creationId xmlns:p14="http://schemas.microsoft.com/office/powerpoint/2010/main" val="275361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1763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lstStyle/>
          <a:p>
            <a:r>
              <a:rPr lang="en-US" dirty="0">
                <a:solidFill>
                  <a:srgbClr val="FF6600"/>
                </a:solidFill>
              </a:rPr>
              <a:t>Open innovation </a:t>
            </a:r>
            <a:r>
              <a:rPr lang="en-US" dirty="0"/>
              <a:t>valuable ideas come from inside or outside the company and can go to market from inside or outside the company as well. </a:t>
            </a:r>
          </a:p>
          <a:p>
            <a:pPr>
              <a:buNone/>
            </a:pPr>
            <a:endParaRPr lang="en-US" dirty="0"/>
          </a:p>
          <a:p>
            <a:r>
              <a:rPr lang="en-US" dirty="0">
                <a:solidFill>
                  <a:srgbClr val="FF6600"/>
                </a:solidFill>
              </a:rPr>
              <a:t>Closed innovation </a:t>
            </a:r>
            <a:r>
              <a:rPr lang="en-US" dirty="0"/>
              <a:t>valuable ideas for a company come from within this company and go to market from within this same company (centralized R&amp;D).</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CLOSED INNOVATION</a:t>
            </a:r>
          </a:p>
        </p:txBody>
      </p:sp>
      <p:pic>
        <p:nvPicPr>
          <p:cNvPr id="4" name="Picture 3"/>
          <p:cNvPicPr>
            <a:picLocks noChangeAspect="1"/>
          </p:cNvPicPr>
          <p:nvPr/>
        </p:nvPicPr>
        <p:blipFill>
          <a:blip r:embed="rId2"/>
          <a:stretch>
            <a:fillRect/>
          </a:stretch>
        </p:blipFill>
        <p:spPr>
          <a:xfrm>
            <a:off x="338905" y="1308100"/>
            <a:ext cx="4555560" cy="2552948"/>
          </a:xfrm>
          <a:prstGeom prst="rect">
            <a:avLst/>
          </a:prstGeom>
        </p:spPr>
      </p:pic>
      <p:pic>
        <p:nvPicPr>
          <p:cNvPr id="5" name="Picture 4"/>
          <p:cNvPicPr>
            <a:picLocks noChangeAspect="1"/>
          </p:cNvPicPr>
          <p:nvPr/>
        </p:nvPicPr>
        <p:blipFill>
          <a:blip r:embed="rId3"/>
          <a:stretch>
            <a:fillRect/>
          </a:stretch>
        </p:blipFill>
        <p:spPr>
          <a:xfrm>
            <a:off x="5436096" y="1556792"/>
            <a:ext cx="3456384" cy="1944216"/>
          </a:xfrm>
          <a:prstGeom prst="rect">
            <a:avLst/>
          </a:prstGeom>
        </p:spPr>
      </p:pic>
      <p:pic>
        <p:nvPicPr>
          <p:cNvPr id="6" name="Picture 5"/>
          <p:cNvPicPr>
            <a:picLocks noChangeAspect="1"/>
          </p:cNvPicPr>
          <p:nvPr/>
        </p:nvPicPr>
        <p:blipFill>
          <a:blip r:embed="rId4"/>
          <a:stretch>
            <a:fillRect/>
          </a:stretch>
        </p:blipFill>
        <p:spPr>
          <a:xfrm>
            <a:off x="2483768" y="3657600"/>
            <a:ext cx="4560168" cy="3030612"/>
          </a:xfrm>
          <a:prstGeom prst="rect">
            <a:avLst/>
          </a:prstGeom>
        </p:spPr>
      </p:pic>
    </p:spTree>
    <p:extLst>
      <p:ext uri="{BB962C8B-B14F-4D97-AF65-F5344CB8AC3E}">
        <p14:creationId xmlns:p14="http://schemas.microsoft.com/office/powerpoint/2010/main" val="28284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3" name="Picture 2"/>
          <p:cNvPicPr>
            <a:picLocks noChangeAspect="1"/>
          </p:cNvPicPr>
          <p:nvPr/>
        </p:nvPicPr>
        <p:blipFill>
          <a:blip r:embed="rId3"/>
          <a:stretch>
            <a:fillRect/>
          </a:stretch>
        </p:blipFill>
        <p:spPr>
          <a:xfrm>
            <a:off x="899592" y="4655200"/>
            <a:ext cx="1905000" cy="1524000"/>
          </a:xfrm>
          <a:prstGeom prst="rect">
            <a:avLst/>
          </a:prstGeom>
        </p:spPr>
      </p:pic>
      <p:pic>
        <p:nvPicPr>
          <p:cNvPr id="4" name="Picture 3"/>
          <p:cNvPicPr>
            <a:picLocks noChangeAspect="1"/>
          </p:cNvPicPr>
          <p:nvPr/>
        </p:nvPicPr>
        <p:blipFill>
          <a:blip r:embed="rId4"/>
          <a:stretch>
            <a:fillRect/>
          </a:stretch>
        </p:blipFill>
        <p:spPr>
          <a:xfrm>
            <a:off x="4367213" y="4733252"/>
            <a:ext cx="4095750" cy="1333500"/>
          </a:xfrm>
          <a:prstGeom prst="rect">
            <a:avLst/>
          </a:prstGeom>
        </p:spPr>
      </p:pic>
      <p:pic>
        <p:nvPicPr>
          <p:cNvPr id="7" name="Picture 6"/>
          <p:cNvPicPr>
            <a:picLocks noChangeAspect="1"/>
          </p:cNvPicPr>
          <p:nvPr/>
        </p:nvPicPr>
        <p:blipFill>
          <a:blip r:embed="rId5"/>
          <a:stretch>
            <a:fillRect/>
          </a:stretch>
        </p:blipFill>
        <p:spPr>
          <a:xfrm>
            <a:off x="2123728" y="1449789"/>
            <a:ext cx="4373488" cy="2729553"/>
          </a:xfrm>
          <a:prstGeom prst="rect">
            <a:avLst/>
          </a:prstGeom>
        </p:spPr>
      </p:pic>
    </p:spTree>
    <p:extLst>
      <p:ext uri="{BB962C8B-B14F-4D97-AF65-F5344CB8AC3E}">
        <p14:creationId xmlns:p14="http://schemas.microsoft.com/office/powerpoint/2010/main" val="304812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5" name="Picture 4" descr="Screen Shot 2016-09-14 at 19.28.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8880"/>
            <a:ext cx="9144000" cy="4338570"/>
          </a:xfrm>
          <a:prstGeom prst="rect">
            <a:avLst/>
          </a:prstGeom>
        </p:spPr>
      </p:pic>
      <p:pic>
        <p:nvPicPr>
          <p:cNvPr id="6" name="Picture 5"/>
          <p:cNvPicPr>
            <a:picLocks noChangeAspect="1"/>
          </p:cNvPicPr>
          <p:nvPr/>
        </p:nvPicPr>
        <p:blipFill>
          <a:blip r:embed="rId3"/>
          <a:stretch>
            <a:fillRect/>
          </a:stretch>
        </p:blipFill>
        <p:spPr>
          <a:xfrm>
            <a:off x="6929994" y="692696"/>
            <a:ext cx="1917700" cy="1905000"/>
          </a:xfrm>
          <a:prstGeom prst="rect">
            <a:avLst/>
          </a:prstGeom>
        </p:spPr>
      </p:pic>
    </p:spTree>
    <p:extLst>
      <p:ext uri="{BB962C8B-B14F-4D97-AF65-F5344CB8AC3E}">
        <p14:creationId xmlns:p14="http://schemas.microsoft.com/office/powerpoint/2010/main" val="4272796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89100"/>
            <a:ext cx="9144000" cy="3478902"/>
          </a:xfrm>
          <a:prstGeom prst="rect">
            <a:avLst/>
          </a:prstGeom>
        </p:spPr>
      </p:pic>
      <p:sp>
        <p:nvSpPr>
          <p:cNvPr id="5"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OPEN INNOVATION </a:t>
            </a:r>
            <a:endParaRPr lang="en-US" dirty="0"/>
          </a:p>
        </p:txBody>
      </p:sp>
    </p:spTree>
    <p:extLst>
      <p:ext uri="{BB962C8B-B14F-4D97-AF65-F5344CB8AC3E}">
        <p14:creationId xmlns:p14="http://schemas.microsoft.com/office/powerpoint/2010/main" val="2048727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USES </a:t>
            </a:r>
            <a:r>
              <a:rPr lang="en-US" dirty="0">
                <a:solidFill>
                  <a:srgbClr val="FF0000"/>
                </a:solidFill>
              </a:rPr>
              <a:t>EXERCISE</a:t>
            </a:r>
          </a:p>
        </p:txBody>
      </p:sp>
      <p:sp>
        <p:nvSpPr>
          <p:cNvPr id="3" name="Content Placeholder 2"/>
          <p:cNvSpPr>
            <a:spLocks noGrp="1"/>
          </p:cNvSpPr>
          <p:nvPr>
            <p:ph idx="1"/>
          </p:nvPr>
        </p:nvSpPr>
        <p:spPr/>
        <p:txBody>
          <a:bodyPr>
            <a:normAutofit/>
          </a:bodyPr>
          <a:lstStyle/>
          <a:p>
            <a:r>
              <a:rPr lang="en-US" dirty="0"/>
              <a:t>Divide into 2 groups</a:t>
            </a:r>
          </a:p>
          <a:p>
            <a:endParaRPr lang="en-US" dirty="0"/>
          </a:p>
          <a:p>
            <a:r>
              <a:rPr lang="en-US" dirty="0"/>
              <a:t>Each group must in 10 min come up with a list of 100 different uses for the item in their selected card.</a:t>
            </a:r>
          </a:p>
          <a:p>
            <a:pPr marL="36576" indent="0">
              <a:buNone/>
            </a:pPr>
            <a:r>
              <a:rPr lang="en-US" dirty="0"/>
              <a:t>	</a:t>
            </a:r>
          </a:p>
          <a:p>
            <a:pPr marL="36576" indent="0">
              <a:buNone/>
            </a:pPr>
            <a:endParaRPr lang="en-US" dirty="0"/>
          </a:p>
        </p:txBody>
      </p:sp>
    </p:spTree>
    <p:extLst>
      <p:ext uri="{BB962C8B-B14F-4D97-AF65-F5344CB8AC3E}">
        <p14:creationId xmlns:p14="http://schemas.microsoft.com/office/powerpoint/2010/main" val="2589594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BUCKETS </a:t>
            </a:r>
            <a:r>
              <a:rPr lang="en-US" b="1" dirty="0">
                <a:solidFill>
                  <a:srgbClr val="FF0000"/>
                </a:solidFill>
              </a:rPr>
              <a:t>EXERCISE</a:t>
            </a:r>
          </a:p>
        </p:txBody>
      </p:sp>
      <p:sp>
        <p:nvSpPr>
          <p:cNvPr id="3" name="Content Placeholder 2"/>
          <p:cNvSpPr>
            <a:spLocks noGrp="1"/>
          </p:cNvSpPr>
          <p:nvPr>
            <p:ph idx="1"/>
          </p:nvPr>
        </p:nvSpPr>
        <p:spPr>
          <a:xfrm>
            <a:off x="457200" y="1600200"/>
            <a:ext cx="8005763" cy="4525963"/>
          </a:xfrm>
        </p:spPr>
        <p:txBody>
          <a:bodyPr>
            <a:normAutofit fontScale="92500" lnSpcReduction="20000"/>
          </a:bodyPr>
          <a:lstStyle/>
          <a:p>
            <a:r>
              <a:rPr lang="en-US" dirty="0"/>
              <a:t>Divide in groups of 3-5</a:t>
            </a:r>
          </a:p>
          <a:p>
            <a:pPr marL="36576" indent="0">
              <a:buNone/>
            </a:pPr>
            <a:endParaRPr lang="en-US" dirty="0"/>
          </a:p>
          <a:p>
            <a:r>
              <a:rPr lang="en-US" dirty="0"/>
              <a:t>Each group: </a:t>
            </a:r>
          </a:p>
          <a:p>
            <a:pPr marL="36576" indent="0" algn="ctr">
              <a:buNone/>
            </a:pPr>
            <a:r>
              <a:rPr lang="en-US" dirty="0"/>
              <a:t>Pick a card from bucket A (Brands)</a:t>
            </a:r>
          </a:p>
          <a:p>
            <a:pPr marL="36576" indent="0" algn="ctr">
              <a:buNone/>
            </a:pPr>
            <a:r>
              <a:rPr lang="en-US" dirty="0"/>
              <a:t>+</a:t>
            </a:r>
          </a:p>
          <a:p>
            <a:pPr marL="36576" indent="0" algn="ctr">
              <a:buNone/>
            </a:pPr>
            <a:r>
              <a:rPr lang="en-US" dirty="0"/>
              <a:t>Pick a card from bucket B (needs)</a:t>
            </a:r>
          </a:p>
          <a:p>
            <a:pPr marL="36576" indent="0" algn="ctr">
              <a:buNone/>
            </a:pPr>
            <a:endParaRPr lang="en-US" dirty="0"/>
          </a:p>
          <a:p>
            <a:r>
              <a:rPr lang="en-US" dirty="0">
                <a:solidFill>
                  <a:srgbClr val="FF0000"/>
                </a:solidFill>
              </a:rPr>
              <a:t>Challenge</a:t>
            </a:r>
            <a:r>
              <a:rPr lang="en-US" dirty="0"/>
              <a:t>: You work for the company on the A card, and they now require you to develop a product for them that is on the B card. Present your solution.</a:t>
            </a:r>
          </a:p>
        </p:txBody>
      </p:sp>
    </p:spTree>
    <p:extLst>
      <p:ext uri="{BB962C8B-B14F-4D97-AF65-F5344CB8AC3E}">
        <p14:creationId xmlns:p14="http://schemas.microsoft.com/office/powerpoint/2010/main" val="1044690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6" name="Content Placeholder 5"/>
          <p:cNvSpPr>
            <a:spLocks noGrp="1"/>
          </p:cNvSpPr>
          <p:nvPr>
            <p:ph idx="1"/>
          </p:nvPr>
        </p:nvSpPr>
        <p:spPr>
          <a:xfrm>
            <a:off x="457200" y="1676400"/>
            <a:ext cx="8686800" cy="5181600"/>
          </a:xfrm>
        </p:spPr>
        <p:txBody>
          <a:bodyPr>
            <a:normAutofit fontScale="85000" lnSpcReduction="20000"/>
          </a:bodyPr>
          <a:lstStyle/>
          <a:p>
            <a:r>
              <a:rPr lang="en-US" dirty="0">
                <a:solidFill>
                  <a:srgbClr val="FF6600"/>
                </a:solidFill>
              </a:rPr>
              <a:t>Innovation</a:t>
            </a:r>
            <a:r>
              <a:rPr lang="en-US" dirty="0"/>
              <a:t> is </a:t>
            </a:r>
            <a:r>
              <a:rPr lang="en-US" dirty="0">
                <a:solidFill>
                  <a:srgbClr val="FF7E54"/>
                </a:solidFill>
              </a:rPr>
              <a:t>people </a:t>
            </a:r>
            <a:r>
              <a:rPr lang="en-US" dirty="0"/>
              <a:t>creating </a:t>
            </a:r>
            <a:r>
              <a:rPr lang="en-US" dirty="0">
                <a:solidFill>
                  <a:srgbClr val="FF0000"/>
                </a:solidFill>
              </a:rPr>
              <a:t>value</a:t>
            </a:r>
            <a:r>
              <a:rPr lang="en-US" dirty="0"/>
              <a:t> by implementing new ideas</a:t>
            </a:r>
          </a:p>
          <a:p>
            <a:endParaRPr lang="en-US" dirty="0">
              <a:solidFill>
                <a:srgbClr val="FF6600"/>
              </a:solidFill>
            </a:endParaRPr>
          </a:p>
          <a:p>
            <a:r>
              <a:rPr lang="en-US" dirty="0">
                <a:solidFill>
                  <a:srgbClr val="FF6600"/>
                </a:solidFill>
              </a:rPr>
              <a:t>Innovation</a:t>
            </a:r>
            <a:r>
              <a:rPr lang="en-US" dirty="0"/>
              <a:t> is </a:t>
            </a:r>
            <a:r>
              <a:rPr lang="en-US" dirty="0">
                <a:solidFill>
                  <a:srgbClr val="FF7E54"/>
                </a:solidFill>
              </a:rPr>
              <a:t>something </a:t>
            </a:r>
            <a:r>
              <a:rPr lang="en-US" dirty="0">
                <a:solidFill>
                  <a:srgbClr val="FF0000"/>
                </a:solidFill>
              </a:rPr>
              <a:t>different </a:t>
            </a:r>
            <a:r>
              <a:rPr lang="en-US" dirty="0"/>
              <a:t>that has </a:t>
            </a:r>
            <a:r>
              <a:rPr lang="en-US" dirty="0">
                <a:solidFill>
                  <a:srgbClr val="FF0000"/>
                </a:solidFill>
              </a:rPr>
              <a:t>impact</a:t>
            </a:r>
          </a:p>
          <a:p>
            <a:pPr>
              <a:buNone/>
            </a:pPr>
            <a:endParaRPr lang="en-US" dirty="0"/>
          </a:p>
          <a:p>
            <a:r>
              <a:rPr lang="en-US" dirty="0">
                <a:solidFill>
                  <a:srgbClr val="FF6600"/>
                </a:solidFill>
              </a:rPr>
              <a:t>Innovation</a:t>
            </a:r>
            <a:r>
              <a:rPr lang="en-US" dirty="0"/>
              <a:t> concerns the </a:t>
            </a:r>
            <a:r>
              <a:rPr lang="en-US" dirty="0">
                <a:solidFill>
                  <a:srgbClr val="FF0000"/>
                </a:solidFill>
              </a:rPr>
              <a:t>search</a:t>
            </a:r>
            <a:r>
              <a:rPr lang="en-US" dirty="0"/>
              <a:t> for and the discovery, experimentation, development, imitation and adoption of new products, new processes and new organizational set ups</a:t>
            </a:r>
          </a:p>
          <a:p>
            <a:pPr>
              <a:buNone/>
            </a:pPr>
            <a:endParaRPr lang="en-US" dirty="0"/>
          </a:p>
          <a:p>
            <a:r>
              <a:rPr lang="en-US" dirty="0">
                <a:solidFill>
                  <a:srgbClr val="FF6600"/>
                </a:solidFill>
              </a:rPr>
              <a:t>Innovation</a:t>
            </a:r>
            <a:r>
              <a:rPr lang="en-US" dirty="0"/>
              <a:t> is the </a:t>
            </a:r>
            <a:r>
              <a:rPr lang="en-US" dirty="0">
                <a:solidFill>
                  <a:srgbClr val="FF0000"/>
                </a:solidFill>
              </a:rPr>
              <a:t>conversion of knowledge </a:t>
            </a:r>
            <a:r>
              <a:rPr lang="en-US" dirty="0"/>
              <a:t>and ideas into a benefit, which may be for commercial use or for the public good; the benefit may be new or improved products, processes or services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a:t>
            </a:r>
          </a:p>
        </p:txBody>
      </p:sp>
      <p:sp>
        <p:nvSpPr>
          <p:cNvPr id="3" name="Content Placeholder 2"/>
          <p:cNvSpPr>
            <a:spLocks noGrp="1"/>
          </p:cNvSpPr>
          <p:nvPr>
            <p:ph idx="1"/>
          </p:nvPr>
        </p:nvSpPr>
        <p:spPr/>
        <p:txBody>
          <a:bodyPr/>
          <a:lstStyle/>
          <a:p>
            <a:r>
              <a:rPr lang="en-US" dirty="0"/>
              <a:t>Product / Service</a:t>
            </a:r>
          </a:p>
          <a:p>
            <a:pPr marL="36576" indent="0">
              <a:buNone/>
            </a:pPr>
            <a:endParaRPr lang="en-US" dirty="0"/>
          </a:p>
          <a:p>
            <a:r>
              <a:rPr lang="en-US" dirty="0"/>
              <a:t>Process</a:t>
            </a:r>
          </a:p>
          <a:p>
            <a:pPr marL="36576" indent="0">
              <a:buNone/>
            </a:pPr>
            <a:endParaRPr lang="en-US" dirty="0"/>
          </a:p>
          <a:p>
            <a:r>
              <a:rPr lang="en-US" dirty="0"/>
              <a:t>Business model</a:t>
            </a:r>
          </a:p>
          <a:p>
            <a:endParaRPr lang="en-US" dirty="0"/>
          </a:p>
          <a:p>
            <a:r>
              <a:rPr lang="en-US" dirty="0"/>
              <a:t>Strategy</a:t>
            </a:r>
          </a:p>
          <a:p>
            <a:endParaRPr lang="en-US" dirty="0"/>
          </a:p>
        </p:txBody>
      </p:sp>
    </p:spTree>
    <p:extLst>
      <p:ext uri="{BB962C8B-B14F-4D97-AF65-F5344CB8AC3E}">
        <p14:creationId xmlns:p14="http://schemas.microsoft.com/office/powerpoint/2010/main" val="1782603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spTree>
    <p:extLst>
      <p:ext uri="{BB962C8B-B14F-4D97-AF65-F5344CB8AC3E}">
        <p14:creationId xmlns:p14="http://schemas.microsoft.com/office/powerpoint/2010/main" val="1641490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1176343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577" y="1124744"/>
            <a:ext cx="9003927" cy="4429932"/>
          </a:xfrm>
          <a:prstGeom prst="rect">
            <a:avLst/>
          </a:prstGeom>
        </p:spPr>
      </p:pic>
    </p:spTree>
    <p:extLst>
      <p:ext uri="{BB962C8B-B14F-4D97-AF65-F5344CB8AC3E}">
        <p14:creationId xmlns:p14="http://schemas.microsoft.com/office/powerpoint/2010/main" val="1631017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spTree>
    <p:extLst>
      <p:ext uri="{BB962C8B-B14F-4D97-AF65-F5344CB8AC3E}">
        <p14:creationId xmlns:p14="http://schemas.microsoft.com/office/powerpoint/2010/main" val="1335334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0"/>
            <a:ext cx="9144000" cy="5575905"/>
          </a:xfrm>
          <a:prstGeom prst="rect">
            <a:avLst/>
          </a:prstGeom>
        </p:spPr>
      </p:pic>
    </p:spTree>
    <p:extLst>
      <p:ext uri="{BB962C8B-B14F-4D97-AF65-F5344CB8AC3E}">
        <p14:creationId xmlns:p14="http://schemas.microsoft.com/office/powerpoint/2010/main" val="88591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0"/>
            <a:ext cx="7704571" cy="6858000"/>
          </a:xfrm>
          <a:prstGeom prst="rect">
            <a:avLst/>
          </a:prstGeom>
        </p:spPr>
      </p:pic>
    </p:spTree>
    <p:extLst>
      <p:ext uri="{BB962C8B-B14F-4D97-AF65-F5344CB8AC3E}">
        <p14:creationId xmlns:p14="http://schemas.microsoft.com/office/powerpoint/2010/main" val="301497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2"/>
          <a:stretch>
            <a:fillRect/>
          </a:stretch>
        </p:blipFill>
        <p:spPr>
          <a:xfrm>
            <a:off x="1691680" y="1268760"/>
            <a:ext cx="5173128" cy="5485550"/>
          </a:xfrm>
          <a:prstGeom prst="rect">
            <a:avLst/>
          </a:prstGeom>
        </p:spPr>
      </p:pic>
    </p:spTree>
    <p:extLst>
      <p:ext uri="{BB962C8B-B14F-4D97-AF65-F5344CB8AC3E}">
        <p14:creationId xmlns:p14="http://schemas.microsoft.com/office/powerpoint/2010/main" val="790876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spTree>
    <p:extLst>
      <p:ext uri="{BB962C8B-B14F-4D97-AF65-F5344CB8AC3E}">
        <p14:creationId xmlns:p14="http://schemas.microsoft.com/office/powerpoint/2010/main" val="602948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www.inpi.pt</a:t>
            </a:r>
            <a:endParaRPr lang="en-GB" dirty="0"/>
          </a:p>
          <a:p>
            <a:endParaRPr lang="en-GB" dirty="0"/>
          </a:p>
          <a:p>
            <a:r>
              <a:rPr lang="en-GB" dirty="0">
                <a:hlinkClick r:id="rId3"/>
              </a:rPr>
              <a:t>www.wipo.com</a:t>
            </a:r>
            <a:endParaRPr lang="en-GB" dirty="0"/>
          </a:p>
          <a:p>
            <a:endParaRPr lang="en-GB" dirty="0"/>
          </a:p>
          <a:p>
            <a:r>
              <a:rPr lang="en-GB" dirty="0">
                <a:hlinkClick r:id="rId4"/>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351300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INNOVATION is </a:t>
            </a:r>
            <a:r>
              <a:rPr lang="en-US" dirty="0">
                <a:solidFill>
                  <a:srgbClr val="FF0000"/>
                </a:solidFill>
              </a:rPr>
              <a:t>NOT</a:t>
            </a:r>
            <a:r>
              <a:rPr lang="en-US" dirty="0"/>
              <a:t> TECHNOLOGY BASED</a:t>
            </a:r>
          </a:p>
          <a:p>
            <a:pPr marL="36576" indent="0">
              <a:buNone/>
            </a:pPr>
            <a:endParaRPr lang="en-US" dirty="0"/>
          </a:p>
          <a:p>
            <a:r>
              <a:rPr lang="en-US" dirty="0"/>
              <a:t>INNOVATION ≠ </a:t>
            </a:r>
            <a:r>
              <a:rPr lang="en-US" dirty="0">
                <a:solidFill>
                  <a:srgbClr val="FF0000"/>
                </a:solidFill>
              </a:rPr>
              <a:t>CREATIVITY </a:t>
            </a:r>
          </a:p>
          <a:p>
            <a:endParaRPr lang="en-US" dirty="0">
              <a:solidFill>
                <a:srgbClr val="FF0000"/>
              </a:solidFill>
            </a:endParaRPr>
          </a:p>
          <a:p>
            <a:r>
              <a:rPr lang="en-US" dirty="0"/>
              <a:t>INNOVATION ≠ </a:t>
            </a:r>
            <a:r>
              <a:rPr lang="en-US" dirty="0">
                <a:solidFill>
                  <a:srgbClr val="FF0000"/>
                </a:solidFill>
              </a:rPr>
              <a:t>NOT BEEN DONE BEFORE!</a:t>
            </a:r>
          </a:p>
          <a:p>
            <a:pPr marL="36576" indent="0">
              <a:buNone/>
            </a:pPr>
            <a:endParaRPr lang="en-US" dirty="0">
              <a:solidFill>
                <a:srgbClr val="FF0000"/>
              </a:solidFill>
            </a:endParaRPr>
          </a:p>
          <a:p>
            <a:endParaRPr lang="en-US" dirty="0">
              <a:solidFill>
                <a:srgbClr val="FF0000"/>
              </a:solidFill>
            </a:endParaRPr>
          </a:p>
        </p:txBody>
      </p:sp>
      <p:sp>
        <p:nvSpPr>
          <p:cNvPr id="4" name="Title 1"/>
          <p:cNvSpPr txBox="1">
            <a:spLocks/>
          </p:cNvSpPr>
          <p:nvPr/>
        </p:nvSpPr>
        <p:spPr>
          <a:xfrm>
            <a:off x="609600" y="427038"/>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INNOVATION </a:t>
            </a:r>
          </a:p>
        </p:txBody>
      </p:sp>
    </p:spTree>
    <p:extLst>
      <p:ext uri="{BB962C8B-B14F-4D97-AF65-F5344CB8AC3E}">
        <p14:creationId xmlns:p14="http://schemas.microsoft.com/office/powerpoint/2010/main" val="38172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64" y="0"/>
            <a:ext cx="6840760" cy="6655875"/>
          </a:xfrm>
          <a:prstGeom prst="rect">
            <a:avLst/>
          </a:prstGeom>
        </p:spPr>
      </p:pic>
    </p:spTree>
    <p:extLst>
      <p:ext uri="{BB962C8B-B14F-4D97-AF65-F5344CB8AC3E}">
        <p14:creationId xmlns:p14="http://schemas.microsoft.com/office/powerpoint/2010/main" val="1408041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1980"/>
          </a:xfrm>
          <a:prstGeom prst="rect">
            <a:avLst/>
          </a:prstGeom>
        </p:spPr>
      </p:pic>
    </p:spTree>
    <p:extLst>
      <p:ext uri="{BB962C8B-B14F-4D97-AF65-F5344CB8AC3E}">
        <p14:creationId xmlns:p14="http://schemas.microsoft.com/office/powerpoint/2010/main" val="418049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253293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1755791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All the rights over R&amp;D performed in UL belong to UL</a:t>
            </a:r>
          </a:p>
          <a:p>
            <a:pPr marL="457200" indent="-457200">
              <a:buFont typeface="+mj-lt"/>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The inventor has the right to be recognised as so in any IP piece or communication (or not if he/she desires so)</a:t>
            </a:r>
          </a:p>
          <a:p>
            <a:pPr marL="457200" indent="-457200">
              <a:buFont typeface="+mj-lt"/>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The inventor shall communicate the invention to UL (Via TT@UL) maximum 1 month after invention was made</a:t>
            </a:r>
          </a:p>
          <a:p>
            <a:pPr marL="457200" indent="-457200">
              <a:buFont typeface="+mj-lt"/>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4127892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8620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INVENTION VS INNOVATION</a:t>
            </a:r>
          </a:p>
        </p:txBody>
      </p:sp>
      <p:sp>
        <p:nvSpPr>
          <p:cNvPr id="3" name="Content Placeholder 2"/>
          <p:cNvSpPr>
            <a:spLocks noGrp="1"/>
          </p:cNvSpPr>
          <p:nvPr>
            <p:ph idx="1"/>
          </p:nvPr>
        </p:nvSpPr>
        <p:spPr>
          <a:xfrm>
            <a:off x="1331640" y="3753507"/>
            <a:ext cx="7467600" cy="2116832"/>
          </a:xfrm>
        </p:spPr>
        <p:txBody>
          <a:bodyPr>
            <a:normAutofit/>
          </a:bodyPr>
          <a:lstStyle/>
          <a:p>
            <a:pPr marL="36576" indent="0" algn="r">
              <a:buNone/>
            </a:pPr>
            <a:r>
              <a:rPr lang="en-US" sz="6000" dirty="0"/>
              <a:t>WHAT IS THE MAIN DIFFERENCE?</a:t>
            </a:r>
          </a:p>
        </p:txBody>
      </p:sp>
    </p:spTree>
    <p:extLst>
      <p:ext uri="{BB962C8B-B14F-4D97-AF65-F5344CB8AC3E}">
        <p14:creationId xmlns:p14="http://schemas.microsoft.com/office/powerpoint/2010/main" val="2414980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a:t>
            </a:r>
            <a:r>
              <a:rPr lang="en-US"/>
              <a:t>protein from </a:t>
            </a:r>
            <a:r>
              <a:rPr lang="en-US" dirty="0"/>
              <a:t>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spTree>
    <p:extLst>
      <p:ext uri="{BB962C8B-B14F-4D97-AF65-F5344CB8AC3E}">
        <p14:creationId xmlns:p14="http://schemas.microsoft.com/office/powerpoint/2010/main" val="150454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2"/>
          <a:stretch>
            <a:fillRect/>
          </a:stretch>
        </p:blipFill>
        <p:spPr>
          <a:xfrm>
            <a:off x="6228184" y="1340768"/>
            <a:ext cx="1184995" cy="1184995"/>
          </a:xfrm>
          <a:prstGeom prst="rect">
            <a:avLst/>
          </a:prstGeom>
        </p:spPr>
      </p:pic>
      <p:pic>
        <p:nvPicPr>
          <p:cNvPr id="5" name="Picture 4"/>
          <p:cNvPicPr>
            <a:picLocks noChangeAspect="1"/>
          </p:cNvPicPr>
          <p:nvPr/>
        </p:nvPicPr>
        <p:blipFill>
          <a:blip r:embed="rId3"/>
          <a:stretch>
            <a:fillRect/>
          </a:stretch>
        </p:blipFill>
        <p:spPr>
          <a:xfrm>
            <a:off x="6588224" y="3136124"/>
            <a:ext cx="1117194" cy="796932"/>
          </a:xfrm>
          <a:prstGeom prst="rect">
            <a:avLst/>
          </a:prstGeom>
        </p:spPr>
      </p:pic>
      <p:pic>
        <p:nvPicPr>
          <p:cNvPr id="6" name="Picture 5"/>
          <p:cNvPicPr>
            <a:picLocks noChangeAspect="1"/>
          </p:cNvPicPr>
          <p:nvPr/>
        </p:nvPicPr>
        <p:blipFill>
          <a:blip r:embed="rId4"/>
          <a:stretch>
            <a:fillRect/>
          </a:stretch>
        </p:blipFill>
        <p:spPr>
          <a:xfrm>
            <a:off x="2915816" y="4725144"/>
            <a:ext cx="2882404" cy="1916726"/>
          </a:xfrm>
          <a:prstGeom prst="rect">
            <a:avLst/>
          </a:prstGeom>
        </p:spPr>
      </p:pic>
    </p:spTree>
    <p:extLst>
      <p:ext uri="{BB962C8B-B14F-4D97-AF65-F5344CB8AC3E}">
        <p14:creationId xmlns:p14="http://schemas.microsoft.com/office/powerpoint/2010/main" val="33152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p:txBody>
          <a:bodyPr>
            <a:normAutofit/>
          </a:bodyPr>
          <a:lstStyle/>
          <a:p>
            <a:pPr marL="36576" indent="0" algn="ctr">
              <a:buNone/>
            </a:pPr>
            <a:r>
              <a:rPr lang="en-GB" sz="4400" dirty="0"/>
              <a:t>NO IMPACT</a:t>
            </a:r>
          </a:p>
          <a:p>
            <a:pPr marL="36576" indent="0" algn="ctr">
              <a:buNone/>
            </a:pPr>
            <a:endParaRPr lang="en-GB" sz="4400" dirty="0"/>
          </a:p>
          <a:p>
            <a:pPr marL="36576" indent="0" algn="ctr">
              <a:buNone/>
            </a:pPr>
            <a:r>
              <a:rPr lang="en-GB" sz="4400" dirty="0"/>
              <a:t>NO</a:t>
            </a:r>
          </a:p>
        </p:txBody>
      </p:sp>
      <p:pic>
        <p:nvPicPr>
          <p:cNvPr id="6" name="Picture 5"/>
          <p:cNvPicPr>
            <a:picLocks noChangeAspect="1"/>
          </p:cNvPicPr>
          <p:nvPr/>
        </p:nvPicPr>
        <p:blipFill>
          <a:blip r:embed="rId2"/>
          <a:stretch>
            <a:fillRect/>
          </a:stretch>
        </p:blipFill>
        <p:spPr>
          <a:xfrm>
            <a:off x="2915816" y="3960546"/>
            <a:ext cx="2882404" cy="1916726"/>
          </a:xfrm>
          <a:prstGeom prst="rect">
            <a:avLst/>
          </a:prstGeom>
        </p:spPr>
      </p:pic>
      <p:sp>
        <p:nvSpPr>
          <p:cNvPr id="7" name="Down Arrow 6"/>
          <p:cNvSpPr/>
          <p:nvPr/>
        </p:nvSpPr>
        <p:spPr>
          <a:xfrm>
            <a:off x="3995936" y="2348880"/>
            <a:ext cx="432048" cy="9340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72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400" dirty="0"/>
              <a:t>LEONARDO DA VINCI</a:t>
            </a:r>
          </a:p>
          <a:p>
            <a:pPr marL="36576" indent="0" algn="ctr">
              <a:buNone/>
            </a:pPr>
            <a:endParaRPr lang="en-US" sz="4400" dirty="0"/>
          </a:p>
          <a:p>
            <a:pPr marL="36576" indent="0" algn="ctr">
              <a:buNone/>
            </a:pPr>
            <a:r>
              <a:rPr lang="en-US" sz="4400" dirty="0">
                <a:solidFill>
                  <a:srgbClr val="FF0000"/>
                </a:solidFill>
              </a:rPr>
              <a:t>VS</a:t>
            </a:r>
          </a:p>
          <a:p>
            <a:pPr marL="36576" indent="0" algn="ctr">
              <a:buNone/>
            </a:pPr>
            <a:endParaRPr lang="en-US" sz="4400" dirty="0"/>
          </a:p>
          <a:p>
            <a:pPr marL="36576" indent="0" algn="ctr">
              <a:buNone/>
            </a:pPr>
            <a:r>
              <a:rPr lang="en-US" sz="4400" dirty="0"/>
              <a:t>THOMAS EDISON</a:t>
            </a:r>
          </a:p>
        </p:txBody>
      </p:sp>
      <p:sp>
        <p:nvSpPr>
          <p:cNvPr id="4" name="Title 1"/>
          <p:cNvSpPr>
            <a:spLocks noGrp="1"/>
          </p:cNvSpPr>
          <p:nvPr>
            <p:ph type="title"/>
          </p:nvPr>
        </p:nvSpPr>
        <p:spPr>
          <a:xfrm>
            <a:off x="457200" y="274638"/>
            <a:ext cx="7467600" cy="1143000"/>
          </a:xfrm>
        </p:spPr>
        <p:txBody>
          <a:bodyPr/>
          <a:lstStyle/>
          <a:p>
            <a:r>
              <a:rPr lang="en-GB" dirty="0"/>
              <a:t>INNOVATION</a:t>
            </a:r>
          </a:p>
        </p:txBody>
      </p:sp>
    </p:spTree>
    <p:extLst>
      <p:ext uri="{BB962C8B-B14F-4D97-AF65-F5344CB8AC3E}">
        <p14:creationId xmlns:p14="http://schemas.microsoft.com/office/powerpoint/2010/main" val="835324658"/>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3648</TotalTime>
  <Words>1223</Words>
  <Application>Microsoft Macintosh PowerPoint</Application>
  <PresentationFormat>Apresentação no Ecrã (4:3)</PresentationFormat>
  <Paragraphs>188</Paragraphs>
  <Slides>45</Slides>
  <Notes>2</Notes>
  <HiddenSlides>0</HiddenSlides>
  <MMClips>0</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45</vt:i4>
      </vt:variant>
    </vt:vector>
  </HeadingPairs>
  <TitlesOfParts>
    <vt:vector size="52" baseType="lpstr">
      <vt:lpstr>Arial</vt:lpstr>
      <vt:lpstr>Calibri</vt:lpstr>
      <vt:lpstr>Franklin Gothic Book</vt:lpstr>
      <vt:lpstr>Verdana</vt:lpstr>
      <vt:lpstr>Wingdings 2</vt:lpstr>
      <vt:lpstr>Technic</vt:lpstr>
      <vt:lpstr>Custom Design</vt:lpstr>
      <vt:lpstr>Apresentação do PowerPoint</vt:lpstr>
      <vt:lpstr>SUMÁRIO</vt:lpstr>
      <vt:lpstr>INNOVATION </vt:lpstr>
      <vt:lpstr>Apresentação do PowerPoint</vt:lpstr>
      <vt:lpstr>INVENTION VS INNOVATION</vt:lpstr>
      <vt:lpstr>INVENTION</vt:lpstr>
      <vt:lpstr>INNOVATION </vt:lpstr>
      <vt:lpstr>INNOVATION</vt:lpstr>
      <vt:lpstr>INNOVATION</vt:lpstr>
      <vt:lpstr>INNOVATION</vt:lpstr>
      <vt:lpstr>INVENTION</vt:lpstr>
      <vt:lpstr>INNOVATION</vt:lpstr>
      <vt:lpstr>INVENTION</vt:lpstr>
      <vt:lpstr>INVENTION</vt:lpstr>
      <vt:lpstr>INVENTION</vt:lpstr>
      <vt:lpstr>INVENTION</vt:lpstr>
      <vt:lpstr>INVENTION</vt:lpstr>
      <vt:lpstr>INNOVATING TAKES TIME!</vt:lpstr>
      <vt:lpstr>INNOVATION </vt:lpstr>
      <vt:lpstr>Apresentação do PowerPoint</vt:lpstr>
      <vt:lpstr>Apresentação do PowerPoint</vt:lpstr>
      <vt:lpstr>Apresentação do PowerPoint</vt:lpstr>
      <vt:lpstr>INNOVATION </vt:lpstr>
      <vt:lpstr>CLOSED INNOVATION</vt:lpstr>
      <vt:lpstr>OPEN INNOVATION </vt:lpstr>
      <vt:lpstr>OPEN INNOVATION </vt:lpstr>
      <vt:lpstr>Apresentação do PowerPoint</vt:lpstr>
      <vt:lpstr>100 USES EXERCISE</vt:lpstr>
      <vt:lpstr>TWO BUCKETS EXERCISE</vt:lpstr>
      <vt:lpstr>INNOVATION </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Utilizador do Microsoft Office</cp:lastModifiedBy>
  <cp:revision>95</cp:revision>
  <dcterms:created xsi:type="dcterms:W3CDTF">2011-02-07T15:57:08Z</dcterms:created>
  <dcterms:modified xsi:type="dcterms:W3CDTF">2019-09-26T12:45:34Z</dcterms:modified>
</cp:coreProperties>
</file>